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65" r:id="rId5"/>
    <p:sldId id="260" r:id="rId6"/>
    <p:sldId id="266" r:id="rId7"/>
    <p:sldId id="261" r:id="rId8"/>
    <p:sldId id="262" r:id="rId9"/>
    <p:sldId id="267" r:id="rId10"/>
    <p:sldId id="268" r:id="rId11"/>
    <p:sldId id="271" r:id="rId12"/>
    <p:sldId id="286" r:id="rId13"/>
    <p:sldId id="279" r:id="rId14"/>
    <p:sldId id="282" r:id="rId15"/>
    <p:sldId id="283" r:id="rId16"/>
    <p:sldId id="284" r:id="rId17"/>
    <p:sldId id="280" r:id="rId18"/>
    <p:sldId id="281" r:id="rId19"/>
    <p:sldId id="285" r:id="rId20"/>
    <p:sldId id="272" r:id="rId21"/>
    <p:sldId id="273" r:id="rId22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Futura" panose="02020800000000000000" pitchFamily="18" charset="0"/>
      <p:bold r:id="rId29"/>
    </p:embeddedFont>
    <p:embeddedFont>
      <p:font typeface="Futura Lt BT" panose="020B04020202040203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5F0D"/>
    <a:srgbClr val="721E7C"/>
    <a:srgbClr val="EC5F0F"/>
    <a:srgbClr val="751F81"/>
    <a:srgbClr val="0E51A1"/>
    <a:srgbClr val="70AD47"/>
    <a:srgbClr val="C1C600"/>
    <a:srgbClr val="711E7D"/>
    <a:srgbClr val="E51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3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41DB60-9D1B-4820-B70B-FEF3D3D26021}" type="doc">
      <dgm:prSet loTypeId="urn:microsoft.com/office/officeart/2005/8/layout/pyramid2" loCatId="list" qsTypeId="urn:microsoft.com/office/officeart/2005/8/quickstyle/simple1" qsCatId="simple" csTypeId="urn:microsoft.com/office/officeart/2005/8/colors/accent6_2" csCatId="accent6" phldr="1"/>
      <dgm:spPr/>
    </dgm:pt>
    <dgm:pt modelId="{6AD5C98A-4570-4516-BBE3-F73DD5081DA6}">
      <dgm:prSet phldrT="[Text]" custT="1"/>
      <dgm:spPr/>
      <dgm:t>
        <a:bodyPr/>
        <a:lstStyle/>
        <a:p>
          <a:r>
            <a:rPr lang="en-US" sz="3200" dirty="0" smtClean="0">
              <a:latin typeface="Futura Lt BT" panose="020B0402020204020303" pitchFamily="34" charset="0"/>
            </a:rPr>
            <a:t>Admin</a:t>
          </a:r>
          <a:endParaRPr lang="en-US" sz="3200" dirty="0">
            <a:latin typeface="Futura Lt BT" panose="020B0402020204020303" pitchFamily="34" charset="0"/>
          </a:endParaRPr>
        </a:p>
      </dgm:t>
    </dgm:pt>
    <dgm:pt modelId="{7F6EBAF5-976B-4DA1-812A-864BDE9ECD6A}" type="parTrans" cxnId="{414742F7-1892-4FE5-9CC6-45E3F4FFC21B}">
      <dgm:prSet/>
      <dgm:spPr/>
      <dgm:t>
        <a:bodyPr/>
        <a:lstStyle/>
        <a:p>
          <a:endParaRPr lang="en-US" sz="3200">
            <a:latin typeface="Futura Lt BT" panose="020B0402020204020303" pitchFamily="34" charset="0"/>
          </a:endParaRPr>
        </a:p>
      </dgm:t>
    </dgm:pt>
    <dgm:pt modelId="{333D9E43-66CD-445A-B887-8AD509E73357}" type="sibTrans" cxnId="{414742F7-1892-4FE5-9CC6-45E3F4FFC21B}">
      <dgm:prSet/>
      <dgm:spPr/>
      <dgm:t>
        <a:bodyPr/>
        <a:lstStyle/>
        <a:p>
          <a:endParaRPr lang="en-US" sz="3200">
            <a:latin typeface="Futura Lt BT" panose="020B0402020204020303" pitchFamily="34" charset="0"/>
          </a:endParaRPr>
        </a:p>
      </dgm:t>
    </dgm:pt>
    <dgm:pt modelId="{27499886-4388-41D6-929A-352EDAAC27AB}">
      <dgm:prSet phldrT="[Text]" custT="1"/>
      <dgm:spPr/>
      <dgm:t>
        <a:bodyPr/>
        <a:lstStyle/>
        <a:p>
          <a:r>
            <a:rPr lang="en-US" sz="3200" dirty="0" smtClean="0">
              <a:latin typeface="Futura Lt BT" panose="020B0402020204020303" pitchFamily="34" charset="0"/>
            </a:rPr>
            <a:t>Creator</a:t>
          </a:r>
          <a:endParaRPr lang="en-US" sz="3200" dirty="0">
            <a:latin typeface="Futura Lt BT" panose="020B0402020204020303" pitchFamily="34" charset="0"/>
          </a:endParaRPr>
        </a:p>
      </dgm:t>
    </dgm:pt>
    <dgm:pt modelId="{922EEFDB-0787-40E9-9475-2A8897254F7E}" type="parTrans" cxnId="{B5613C6F-2F8D-4171-A03B-C9ECB1060AF5}">
      <dgm:prSet/>
      <dgm:spPr/>
      <dgm:t>
        <a:bodyPr/>
        <a:lstStyle/>
        <a:p>
          <a:endParaRPr lang="en-US" sz="3200">
            <a:latin typeface="Futura Lt BT" panose="020B0402020204020303" pitchFamily="34" charset="0"/>
          </a:endParaRPr>
        </a:p>
      </dgm:t>
    </dgm:pt>
    <dgm:pt modelId="{41A42369-EE53-4D3D-9BEC-EC339712AA54}" type="sibTrans" cxnId="{B5613C6F-2F8D-4171-A03B-C9ECB1060AF5}">
      <dgm:prSet/>
      <dgm:spPr/>
      <dgm:t>
        <a:bodyPr/>
        <a:lstStyle/>
        <a:p>
          <a:endParaRPr lang="en-US" sz="3200">
            <a:latin typeface="Futura Lt BT" panose="020B0402020204020303" pitchFamily="34" charset="0"/>
          </a:endParaRPr>
        </a:p>
      </dgm:t>
    </dgm:pt>
    <dgm:pt modelId="{1F25CA26-87E5-4E6B-AF87-E1BC6C3A3BA5}">
      <dgm:prSet phldrT="[Text]" custT="1"/>
      <dgm:spPr/>
      <dgm:t>
        <a:bodyPr/>
        <a:lstStyle/>
        <a:p>
          <a:r>
            <a:rPr lang="en-US" sz="3200" dirty="0" smtClean="0">
              <a:latin typeface="Futura Lt BT" panose="020B0402020204020303" pitchFamily="34" charset="0"/>
            </a:rPr>
            <a:t>Viewer</a:t>
          </a:r>
          <a:endParaRPr lang="en-US" sz="3200" dirty="0">
            <a:latin typeface="Futura Lt BT" panose="020B0402020204020303" pitchFamily="34" charset="0"/>
          </a:endParaRPr>
        </a:p>
      </dgm:t>
    </dgm:pt>
    <dgm:pt modelId="{4C48EEE5-51F2-4537-AA07-70C24898D921}" type="parTrans" cxnId="{9789F0AE-E4B4-4141-9810-45058CFE72F0}">
      <dgm:prSet/>
      <dgm:spPr/>
      <dgm:t>
        <a:bodyPr/>
        <a:lstStyle/>
        <a:p>
          <a:endParaRPr lang="en-US" sz="3200">
            <a:latin typeface="Futura Lt BT" panose="020B0402020204020303" pitchFamily="34" charset="0"/>
          </a:endParaRPr>
        </a:p>
      </dgm:t>
    </dgm:pt>
    <dgm:pt modelId="{8787671E-4EA8-4853-BFA9-952C51F1615F}" type="sibTrans" cxnId="{9789F0AE-E4B4-4141-9810-45058CFE72F0}">
      <dgm:prSet/>
      <dgm:spPr/>
      <dgm:t>
        <a:bodyPr/>
        <a:lstStyle/>
        <a:p>
          <a:endParaRPr lang="en-US" sz="3200">
            <a:latin typeface="Futura Lt BT" panose="020B0402020204020303" pitchFamily="34" charset="0"/>
          </a:endParaRPr>
        </a:p>
      </dgm:t>
    </dgm:pt>
    <dgm:pt modelId="{D31E5894-C939-4588-97E6-B1CE29253674}" type="pres">
      <dgm:prSet presAssocID="{9D41DB60-9D1B-4820-B70B-FEF3D3D26021}" presName="compositeShape" presStyleCnt="0">
        <dgm:presLayoutVars>
          <dgm:dir/>
          <dgm:resizeHandles/>
        </dgm:presLayoutVars>
      </dgm:prSet>
      <dgm:spPr/>
    </dgm:pt>
    <dgm:pt modelId="{A32B7F57-FC82-4D30-846D-DF1801D63740}" type="pres">
      <dgm:prSet presAssocID="{9D41DB60-9D1B-4820-B70B-FEF3D3D26021}" presName="pyramid" presStyleLbl="node1" presStyleIdx="0" presStyleCnt="1"/>
      <dgm:spPr/>
    </dgm:pt>
    <dgm:pt modelId="{48AF305A-14D8-4764-A83F-C79D6025528A}" type="pres">
      <dgm:prSet presAssocID="{9D41DB60-9D1B-4820-B70B-FEF3D3D26021}" presName="theList" presStyleCnt="0"/>
      <dgm:spPr/>
    </dgm:pt>
    <dgm:pt modelId="{7EACB996-2394-45EB-8C30-3B13C63B3F29}" type="pres">
      <dgm:prSet presAssocID="{6AD5C98A-4570-4516-BBE3-F73DD5081DA6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A8C8C4-2023-42A6-8A6F-67633CFE04B5}" type="pres">
      <dgm:prSet presAssocID="{6AD5C98A-4570-4516-BBE3-F73DD5081DA6}" presName="aSpace" presStyleCnt="0"/>
      <dgm:spPr/>
    </dgm:pt>
    <dgm:pt modelId="{3F87AA06-92B3-4F88-A34F-7D2203319C86}" type="pres">
      <dgm:prSet presAssocID="{27499886-4388-41D6-929A-352EDAAC27AB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DF012C-E74F-4F81-81DA-D5F0BD2555D9}" type="pres">
      <dgm:prSet presAssocID="{27499886-4388-41D6-929A-352EDAAC27AB}" presName="aSpace" presStyleCnt="0"/>
      <dgm:spPr/>
    </dgm:pt>
    <dgm:pt modelId="{7CE6B3F2-7889-4030-941F-A17AD1E76CD7}" type="pres">
      <dgm:prSet presAssocID="{1F25CA26-87E5-4E6B-AF87-E1BC6C3A3BA5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6D165-02D7-46BE-AF0C-E5C3FD38FEE4}" type="pres">
      <dgm:prSet presAssocID="{1F25CA26-87E5-4E6B-AF87-E1BC6C3A3BA5}" presName="aSpace" presStyleCnt="0"/>
      <dgm:spPr/>
    </dgm:pt>
  </dgm:ptLst>
  <dgm:cxnLst>
    <dgm:cxn modelId="{A9CDD8AF-5CA8-49AE-A8E8-E2CD15B3B412}" type="presOf" srcId="{1F25CA26-87E5-4E6B-AF87-E1BC6C3A3BA5}" destId="{7CE6B3F2-7889-4030-941F-A17AD1E76CD7}" srcOrd="0" destOrd="0" presId="urn:microsoft.com/office/officeart/2005/8/layout/pyramid2"/>
    <dgm:cxn modelId="{DE5A8BF2-6249-4C33-911E-DC8D758BF37A}" type="presOf" srcId="{27499886-4388-41D6-929A-352EDAAC27AB}" destId="{3F87AA06-92B3-4F88-A34F-7D2203319C86}" srcOrd="0" destOrd="0" presId="urn:microsoft.com/office/officeart/2005/8/layout/pyramid2"/>
    <dgm:cxn modelId="{414742F7-1892-4FE5-9CC6-45E3F4FFC21B}" srcId="{9D41DB60-9D1B-4820-B70B-FEF3D3D26021}" destId="{6AD5C98A-4570-4516-BBE3-F73DD5081DA6}" srcOrd="0" destOrd="0" parTransId="{7F6EBAF5-976B-4DA1-812A-864BDE9ECD6A}" sibTransId="{333D9E43-66CD-445A-B887-8AD509E73357}"/>
    <dgm:cxn modelId="{C8DB21D5-D426-49E8-BE17-B043A5A58174}" type="presOf" srcId="{9D41DB60-9D1B-4820-B70B-FEF3D3D26021}" destId="{D31E5894-C939-4588-97E6-B1CE29253674}" srcOrd="0" destOrd="0" presId="urn:microsoft.com/office/officeart/2005/8/layout/pyramid2"/>
    <dgm:cxn modelId="{F7991072-C162-4B87-82A6-5A54330A197F}" type="presOf" srcId="{6AD5C98A-4570-4516-BBE3-F73DD5081DA6}" destId="{7EACB996-2394-45EB-8C30-3B13C63B3F29}" srcOrd="0" destOrd="0" presId="urn:microsoft.com/office/officeart/2005/8/layout/pyramid2"/>
    <dgm:cxn modelId="{9789F0AE-E4B4-4141-9810-45058CFE72F0}" srcId="{9D41DB60-9D1B-4820-B70B-FEF3D3D26021}" destId="{1F25CA26-87E5-4E6B-AF87-E1BC6C3A3BA5}" srcOrd="2" destOrd="0" parTransId="{4C48EEE5-51F2-4537-AA07-70C24898D921}" sibTransId="{8787671E-4EA8-4853-BFA9-952C51F1615F}"/>
    <dgm:cxn modelId="{B5613C6F-2F8D-4171-A03B-C9ECB1060AF5}" srcId="{9D41DB60-9D1B-4820-B70B-FEF3D3D26021}" destId="{27499886-4388-41D6-929A-352EDAAC27AB}" srcOrd="1" destOrd="0" parTransId="{922EEFDB-0787-40E9-9475-2A8897254F7E}" sibTransId="{41A42369-EE53-4D3D-9BEC-EC339712AA54}"/>
    <dgm:cxn modelId="{E29F264E-EE85-4A52-9622-98999F594CCD}" type="presParOf" srcId="{D31E5894-C939-4588-97E6-B1CE29253674}" destId="{A32B7F57-FC82-4D30-846D-DF1801D63740}" srcOrd="0" destOrd="0" presId="urn:microsoft.com/office/officeart/2005/8/layout/pyramid2"/>
    <dgm:cxn modelId="{D831D0BE-DA64-48AA-8EE1-4547ECE303DE}" type="presParOf" srcId="{D31E5894-C939-4588-97E6-B1CE29253674}" destId="{48AF305A-14D8-4764-A83F-C79D6025528A}" srcOrd="1" destOrd="0" presId="urn:microsoft.com/office/officeart/2005/8/layout/pyramid2"/>
    <dgm:cxn modelId="{5EA0111E-7FE7-4040-ACC6-9AA71C8C58BD}" type="presParOf" srcId="{48AF305A-14D8-4764-A83F-C79D6025528A}" destId="{7EACB996-2394-45EB-8C30-3B13C63B3F29}" srcOrd="0" destOrd="0" presId="urn:microsoft.com/office/officeart/2005/8/layout/pyramid2"/>
    <dgm:cxn modelId="{7C881379-811D-49D2-8A8F-BF90716AA5BA}" type="presParOf" srcId="{48AF305A-14D8-4764-A83F-C79D6025528A}" destId="{8AA8C8C4-2023-42A6-8A6F-67633CFE04B5}" srcOrd="1" destOrd="0" presId="urn:microsoft.com/office/officeart/2005/8/layout/pyramid2"/>
    <dgm:cxn modelId="{12F7D947-56B5-4558-AEC2-18717E25630F}" type="presParOf" srcId="{48AF305A-14D8-4764-A83F-C79D6025528A}" destId="{3F87AA06-92B3-4F88-A34F-7D2203319C86}" srcOrd="2" destOrd="0" presId="urn:microsoft.com/office/officeart/2005/8/layout/pyramid2"/>
    <dgm:cxn modelId="{B32622CE-D1CC-4202-A863-8FAE8B246D61}" type="presParOf" srcId="{48AF305A-14D8-4764-A83F-C79D6025528A}" destId="{1CDF012C-E74F-4F81-81DA-D5F0BD2555D9}" srcOrd="3" destOrd="0" presId="urn:microsoft.com/office/officeart/2005/8/layout/pyramid2"/>
    <dgm:cxn modelId="{1C7A6DDD-4C04-42FF-9010-E0C1F5A1AB1E}" type="presParOf" srcId="{48AF305A-14D8-4764-A83F-C79D6025528A}" destId="{7CE6B3F2-7889-4030-941F-A17AD1E76CD7}" srcOrd="4" destOrd="0" presId="urn:microsoft.com/office/officeart/2005/8/layout/pyramid2"/>
    <dgm:cxn modelId="{35BAA5D5-EB35-4AD9-B360-EB797A14E318}" type="presParOf" srcId="{48AF305A-14D8-4764-A83F-C79D6025528A}" destId="{1A16D165-02D7-46BE-AF0C-E5C3FD38FEE4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0EF260-23CA-4BD7-B92C-461E54297939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1EFB353F-88F3-4893-AF6F-FA97DBEB734D}">
      <dgm:prSet phldrT="[Text]" custT="1"/>
      <dgm:spPr/>
      <dgm:t>
        <a:bodyPr/>
        <a:lstStyle/>
        <a:p>
          <a:r>
            <a:rPr lang="en-US" sz="2400" dirty="0" smtClean="0">
              <a:latin typeface="Futura Lt BT" panose="020B0402020204020303" pitchFamily="34" charset="0"/>
            </a:rPr>
            <a:t>Add New Case</a:t>
          </a:r>
          <a:endParaRPr lang="en-US" sz="2400" dirty="0">
            <a:latin typeface="Futura Lt BT" panose="020B0402020204020303" pitchFamily="34" charset="0"/>
          </a:endParaRPr>
        </a:p>
      </dgm:t>
    </dgm:pt>
    <dgm:pt modelId="{22F2A454-DABC-4A07-BF40-07CBA4D2FCFD}" type="parTrans" cxnId="{DBC3172F-FB0C-4D3D-A745-2793EFB2CCE3}">
      <dgm:prSet/>
      <dgm:spPr/>
      <dgm:t>
        <a:bodyPr/>
        <a:lstStyle/>
        <a:p>
          <a:endParaRPr lang="en-US" sz="2400">
            <a:latin typeface="Futura Lt BT" panose="020B0402020204020303" pitchFamily="34" charset="0"/>
          </a:endParaRPr>
        </a:p>
      </dgm:t>
    </dgm:pt>
    <dgm:pt modelId="{8AE9FE53-775A-4DCD-8DC2-992B04B500FC}" type="sibTrans" cxnId="{DBC3172F-FB0C-4D3D-A745-2793EFB2CCE3}">
      <dgm:prSet/>
      <dgm:spPr/>
      <dgm:t>
        <a:bodyPr/>
        <a:lstStyle/>
        <a:p>
          <a:endParaRPr lang="en-US" sz="2400">
            <a:latin typeface="Futura Lt BT" panose="020B0402020204020303" pitchFamily="34" charset="0"/>
          </a:endParaRPr>
        </a:p>
      </dgm:t>
    </dgm:pt>
    <dgm:pt modelId="{FD6E6556-087C-4E12-B338-41DAE1273658}">
      <dgm:prSet phldrT="[Text]" custT="1"/>
      <dgm:spPr/>
      <dgm:t>
        <a:bodyPr/>
        <a:lstStyle/>
        <a:p>
          <a:r>
            <a:rPr lang="en-US" sz="2400" dirty="0" smtClean="0">
              <a:latin typeface="Futura Lt BT" panose="020B0402020204020303" pitchFamily="34" charset="0"/>
            </a:rPr>
            <a:t>Assign Lawyer</a:t>
          </a:r>
          <a:endParaRPr lang="en-US" sz="2400" dirty="0">
            <a:latin typeface="Futura Lt BT" panose="020B0402020204020303" pitchFamily="34" charset="0"/>
          </a:endParaRPr>
        </a:p>
      </dgm:t>
    </dgm:pt>
    <dgm:pt modelId="{F1147869-7FDF-4639-9C8A-8FD5FAC8BFB0}" type="parTrans" cxnId="{E1965EDB-C886-4202-A4A4-7B68A98D629D}">
      <dgm:prSet/>
      <dgm:spPr/>
      <dgm:t>
        <a:bodyPr/>
        <a:lstStyle/>
        <a:p>
          <a:endParaRPr lang="en-US" sz="2400">
            <a:latin typeface="Futura Lt BT" panose="020B0402020204020303" pitchFamily="34" charset="0"/>
          </a:endParaRPr>
        </a:p>
      </dgm:t>
    </dgm:pt>
    <dgm:pt modelId="{CE5D390F-F910-4E2E-9570-38BD4DA6DB84}" type="sibTrans" cxnId="{E1965EDB-C886-4202-A4A4-7B68A98D629D}">
      <dgm:prSet/>
      <dgm:spPr/>
      <dgm:t>
        <a:bodyPr/>
        <a:lstStyle/>
        <a:p>
          <a:endParaRPr lang="en-US" sz="2400">
            <a:latin typeface="Futura Lt BT" panose="020B0402020204020303" pitchFamily="34" charset="0"/>
          </a:endParaRPr>
        </a:p>
      </dgm:t>
    </dgm:pt>
    <dgm:pt modelId="{FF9CF19F-96F4-47DF-963B-DDA7E9E1A758}">
      <dgm:prSet phldrT="[Text]" custT="1"/>
      <dgm:spPr/>
      <dgm:t>
        <a:bodyPr/>
        <a:lstStyle/>
        <a:p>
          <a:r>
            <a:rPr lang="en-US" sz="2400" dirty="0" smtClean="0">
              <a:latin typeface="Futura Lt BT" panose="020B0402020204020303" pitchFamily="34" charset="0"/>
            </a:rPr>
            <a:t>Update Case Detail</a:t>
          </a:r>
          <a:endParaRPr lang="en-US" sz="2400" dirty="0">
            <a:latin typeface="Futura Lt BT" panose="020B0402020204020303" pitchFamily="34" charset="0"/>
          </a:endParaRPr>
        </a:p>
      </dgm:t>
    </dgm:pt>
    <dgm:pt modelId="{D0C8B403-E0F6-46E2-830C-3D5E532ABB33}" type="parTrans" cxnId="{F994991F-8704-46C3-952C-56B997125443}">
      <dgm:prSet/>
      <dgm:spPr/>
      <dgm:t>
        <a:bodyPr/>
        <a:lstStyle/>
        <a:p>
          <a:endParaRPr lang="en-US" sz="2400">
            <a:latin typeface="Futura Lt BT" panose="020B0402020204020303" pitchFamily="34" charset="0"/>
          </a:endParaRPr>
        </a:p>
      </dgm:t>
    </dgm:pt>
    <dgm:pt modelId="{BE081D10-AB3D-4B1C-B0FD-A3F5FB74AF60}" type="sibTrans" cxnId="{F994991F-8704-46C3-952C-56B997125443}">
      <dgm:prSet/>
      <dgm:spPr/>
      <dgm:t>
        <a:bodyPr/>
        <a:lstStyle/>
        <a:p>
          <a:endParaRPr lang="en-US" sz="2400">
            <a:latin typeface="Futura Lt BT" panose="020B0402020204020303" pitchFamily="34" charset="0"/>
          </a:endParaRPr>
        </a:p>
      </dgm:t>
    </dgm:pt>
    <dgm:pt modelId="{F83D1511-6224-4383-9317-4531E57A0E0B}" type="pres">
      <dgm:prSet presAssocID="{ED0EF260-23CA-4BD7-B92C-461E54297939}" presName="CompostProcess" presStyleCnt="0">
        <dgm:presLayoutVars>
          <dgm:dir/>
          <dgm:resizeHandles val="exact"/>
        </dgm:presLayoutVars>
      </dgm:prSet>
      <dgm:spPr/>
    </dgm:pt>
    <dgm:pt modelId="{57CD2446-07B8-40CC-9755-5A71D06B2F61}" type="pres">
      <dgm:prSet presAssocID="{ED0EF260-23CA-4BD7-B92C-461E54297939}" presName="arrow" presStyleLbl="bgShp" presStyleIdx="0" presStyleCnt="1"/>
      <dgm:spPr/>
    </dgm:pt>
    <dgm:pt modelId="{43150D2D-7916-4CB6-BE0A-52116E6983DB}" type="pres">
      <dgm:prSet presAssocID="{ED0EF260-23CA-4BD7-B92C-461E54297939}" presName="linearProcess" presStyleCnt="0"/>
      <dgm:spPr/>
    </dgm:pt>
    <dgm:pt modelId="{49A9A0D4-8A72-4978-A13A-A13AED569D55}" type="pres">
      <dgm:prSet presAssocID="{1EFB353F-88F3-4893-AF6F-FA97DBEB734D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81860E-BC9F-4104-8B28-AB01F5779434}" type="pres">
      <dgm:prSet presAssocID="{8AE9FE53-775A-4DCD-8DC2-992B04B500FC}" presName="sibTrans" presStyleCnt="0"/>
      <dgm:spPr/>
    </dgm:pt>
    <dgm:pt modelId="{A3C0D88C-40C3-4C57-871F-9978A2F82A14}" type="pres">
      <dgm:prSet presAssocID="{FD6E6556-087C-4E12-B338-41DAE127365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4023C8-5D8D-4DC2-B4A4-DF276C3710A1}" type="pres">
      <dgm:prSet presAssocID="{CE5D390F-F910-4E2E-9570-38BD4DA6DB84}" presName="sibTrans" presStyleCnt="0"/>
      <dgm:spPr/>
    </dgm:pt>
    <dgm:pt modelId="{46496B64-95BA-4077-A7FC-D5EAC0AFFCA7}" type="pres">
      <dgm:prSet presAssocID="{FF9CF19F-96F4-47DF-963B-DDA7E9E1A758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94991F-8704-46C3-952C-56B997125443}" srcId="{ED0EF260-23CA-4BD7-B92C-461E54297939}" destId="{FF9CF19F-96F4-47DF-963B-DDA7E9E1A758}" srcOrd="2" destOrd="0" parTransId="{D0C8B403-E0F6-46E2-830C-3D5E532ABB33}" sibTransId="{BE081D10-AB3D-4B1C-B0FD-A3F5FB74AF60}"/>
    <dgm:cxn modelId="{D03BC6F2-EAFC-4463-A706-F9BC2601F9FD}" type="presOf" srcId="{FF9CF19F-96F4-47DF-963B-DDA7E9E1A758}" destId="{46496B64-95BA-4077-A7FC-D5EAC0AFFCA7}" srcOrd="0" destOrd="0" presId="urn:microsoft.com/office/officeart/2005/8/layout/hProcess9"/>
    <dgm:cxn modelId="{DBC3172F-FB0C-4D3D-A745-2793EFB2CCE3}" srcId="{ED0EF260-23CA-4BD7-B92C-461E54297939}" destId="{1EFB353F-88F3-4893-AF6F-FA97DBEB734D}" srcOrd="0" destOrd="0" parTransId="{22F2A454-DABC-4A07-BF40-07CBA4D2FCFD}" sibTransId="{8AE9FE53-775A-4DCD-8DC2-992B04B500FC}"/>
    <dgm:cxn modelId="{B8F0EABA-9953-4E32-9E89-0C154861C5D6}" type="presOf" srcId="{FD6E6556-087C-4E12-B338-41DAE1273658}" destId="{A3C0D88C-40C3-4C57-871F-9978A2F82A14}" srcOrd="0" destOrd="0" presId="urn:microsoft.com/office/officeart/2005/8/layout/hProcess9"/>
    <dgm:cxn modelId="{ED619926-BE51-49BD-817A-2D4D20FDDEEE}" type="presOf" srcId="{ED0EF260-23CA-4BD7-B92C-461E54297939}" destId="{F83D1511-6224-4383-9317-4531E57A0E0B}" srcOrd="0" destOrd="0" presId="urn:microsoft.com/office/officeart/2005/8/layout/hProcess9"/>
    <dgm:cxn modelId="{3EF02B82-9B94-419E-B29A-7344E7C86A83}" type="presOf" srcId="{1EFB353F-88F3-4893-AF6F-FA97DBEB734D}" destId="{49A9A0D4-8A72-4978-A13A-A13AED569D55}" srcOrd="0" destOrd="0" presId="urn:microsoft.com/office/officeart/2005/8/layout/hProcess9"/>
    <dgm:cxn modelId="{E1965EDB-C886-4202-A4A4-7B68A98D629D}" srcId="{ED0EF260-23CA-4BD7-B92C-461E54297939}" destId="{FD6E6556-087C-4E12-B338-41DAE1273658}" srcOrd="1" destOrd="0" parTransId="{F1147869-7FDF-4639-9C8A-8FD5FAC8BFB0}" sibTransId="{CE5D390F-F910-4E2E-9570-38BD4DA6DB84}"/>
    <dgm:cxn modelId="{2A1B4723-DC9A-439B-A441-6D386EE83110}" type="presParOf" srcId="{F83D1511-6224-4383-9317-4531E57A0E0B}" destId="{57CD2446-07B8-40CC-9755-5A71D06B2F61}" srcOrd="0" destOrd="0" presId="urn:microsoft.com/office/officeart/2005/8/layout/hProcess9"/>
    <dgm:cxn modelId="{7A103BEE-6FED-4ED4-B08B-C17B11F0A0DB}" type="presParOf" srcId="{F83D1511-6224-4383-9317-4531E57A0E0B}" destId="{43150D2D-7916-4CB6-BE0A-52116E6983DB}" srcOrd="1" destOrd="0" presId="urn:microsoft.com/office/officeart/2005/8/layout/hProcess9"/>
    <dgm:cxn modelId="{983EEBF6-025F-42C6-8C52-A246DD3A1F99}" type="presParOf" srcId="{43150D2D-7916-4CB6-BE0A-52116E6983DB}" destId="{49A9A0D4-8A72-4978-A13A-A13AED569D55}" srcOrd="0" destOrd="0" presId="urn:microsoft.com/office/officeart/2005/8/layout/hProcess9"/>
    <dgm:cxn modelId="{63C337F8-715A-4426-8587-BDB5EFEAAE7E}" type="presParOf" srcId="{43150D2D-7916-4CB6-BE0A-52116E6983DB}" destId="{3181860E-BC9F-4104-8B28-AB01F5779434}" srcOrd="1" destOrd="0" presId="urn:microsoft.com/office/officeart/2005/8/layout/hProcess9"/>
    <dgm:cxn modelId="{8A862521-654A-47A9-A5AC-5F244ABF5F92}" type="presParOf" srcId="{43150D2D-7916-4CB6-BE0A-52116E6983DB}" destId="{A3C0D88C-40C3-4C57-871F-9978A2F82A14}" srcOrd="2" destOrd="0" presId="urn:microsoft.com/office/officeart/2005/8/layout/hProcess9"/>
    <dgm:cxn modelId="{990EDA00-8E73-49DA-AEAD-760383D56C83}" type="presParOf" srcId="{43150D2D-7916-4CB6-BE0A-52116E6983DB}" destId="{974023C8-5D8D-4DC2-B4A4-DF276C3710A1}" srcOrd="3" destOrd="0" presId="urn:microsoft.com/office/officeart/2005/8/layout/hProcess9"/>
    <dgm:cxn modelId="{98C318F4-D6A6-4663-B83D-7D21D7B5A436}" type="presParOf" srcId="{43150D2D-7916-4CB6-BE0A-52116E6983DB}" destId="{46496B64-95BA-4077-A7FC-D5EAC0AFFCA7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B7F57-FC82-4D30-846D-DF1801D63740}">
      <dsp:nvSpPr>
        <dsp:cNvPr id="0" name=""/>
        <dsp:cNvSpPr/>
      </dsp:nvSpPr>
      <dsp:spPr>
        <a:xfrm>
          <a:off x="711199" y="0"/>
          <a:ext cx="4064000" cy="4064000"/>
        </a:xfrm>
        <a:prstGeom prst="triangl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CB996-2394-45EB-8C30-3B13C63B3F29}">
      <dsp:nvSpPr>
        <dsp:cNvPr id="0" name=""/>
        <dsp:cNvSpPr/>
      </dsp:nvSpPr>
      <dsp:spPr>
        <a:xfrm>
          <a:off x="2743199" y="408582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utura Lt BT" panose="020B0402020204020303" pitchFamily="34" charset="0"/>
            </a:rPr>
            <a:t>Admin</a:t>
          </a:r>
          <a:endParaRPr lang="en-US" sz="3200" kern="1200" dirty="0">
            <a:latin typeface="Futura Lt BT" panose="020B0402020204020303" pitchFamily="34" charset="0"/>
          </a:endParaRPr>
        </a:p>
      </dsp:txBody>
      <dsp:txXfrm>
        <a:off x="2790161" y="455544"/>
        <a:ext cx="2547676" cy="868101"/>
      </dsp:txXfrm>
    </dsp:sp>
    <dsp:sp modelId="{3F87AA06-92B3-4F88-A34F-7D2203319C86}">
      <dsp:nvSpPr>
        <dsp:cNvPr id="0" name=""/>
        <dsp:cNvSpPr/>
      </dsp:nvSpPr>
      <dsp:spPr>
        <a:xfrm>
          <a:off x="2743199" y="1490860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utura Lt BT" panose="020B0402020204020303" pitchFamily="34" charset="0"/>
            </a:rPr>
            <a:t>Creator</a:t>
          </a:r>
          <a:endParaRPr lang="en-US" sz="3200" kern="1200" dirty="0">
            <a:latin typeface="Futura Lt BT" panose="020B0402020204020303" pitchFamily="34" charset="0"/>
          </a:endParaRPr>
        </a:p>
      </dsp:txBody>
      <dsp:txXfrm>
        <a:off x="2790161" y="1537822"/>
        <a:ext cx="2547676" cy="868101"/>
      </dsp:txXfrm>
    </dsp:sp>
    <dsp:sp modelId="{7CE6B3F2-7889-4030-941F-A17AD1E76CD7}">
      <dsp:nvSpPr>
        <dsp:cNvPr id="0" name=""/>
        <dsp:cNvSpPr/>
      </dsp:nvSpPr>
      <dsp:spPr>
        <a:xfrm>
          <a:off x="2743199" y="2573139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utura Lt BT" panose="020B0402020204020303" pitchFamily="34" charset="0"/>
            </a:rPr>
            <a:t>Viewer</a:t>
          </a:r>
          <a:endParaRPr lang="en-US" sz="3200" kern="1200" dirty="0">
            <a:latin typeface="Futura Lt BT" panose="020B0402020204020303" pitchFamily="34" charset="0"/>
          </a:endParaRPr>
        </a:p>
      </dsp:txBody>
      <dsp:txXfrm>
        <a:off x="2790161" y="2620101"/>
        <a:ext cx="2547676" cy="8681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10/7/2014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29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10/7/2014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7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10/7/2014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86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10/7/2014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37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10/7/2014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06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10/7/2014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9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10/7/2014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36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10/7/2014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38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10/7/2014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59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10/7/2014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6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10/7/2014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1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557E7-F986-4857-95D7-130C558A5429}" type="datetimeFigureOut">
              <a:rPr lang="en-US" smtClean="0"/>
              <a:t>10/7/2014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47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804668" y="2262930"/>
            <a:ext cx="7772400" cy="1514305"/>
          </a:xfrm>
        </p:spPr>
        <p:txBody>
          <a:bodyPr>
            <a:normAutofit fontScale="90000"/>
          </a:bodyPr>
          <a:lstStyle/>
          <a:p>
            <a:r>
              <a:rPr lang="en-US" sz="3900" dirty="0" smtClean="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WEBSITE OF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6700" dirty="0" smtClean="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LAW FIRM</a:t>
            </a:r>
            <a:br>
              <a:rPr lang="en-US" sz="6700" dirty="0" smtClean="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</a:br>
            <a:r>
              <a:rPr lang="en-US" sz="3900" dirty="0" smtClean="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MANAGEMENT SYSTEM</a:t>
            </a:r>
            <a:endParaRPr lang="en-US" sz="3900" dirty="0">
              <a:solidFill>
                <a:srgbClr val="91C137"/>
              </a:solidFill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28553" y="3777237"/>
            <a:ext cx="7463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Futura Lt BT" panose="020B0402020204020303" pitchFamily="34" charset="0"/>
              </a:rPr>
              <a:t>CAPSTONE PROJECT</a:t>
            </a:r>
            <a:endParaRPr lang="en-US" sz="2200" dirty="0">
              <a:latin typeface="Futura Lt BT" panose="020B04020202040203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30" y="1508465"/>
            <a:ext cx="1948647" cy="269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7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/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 Future Plan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61" y="1935331"/>
            <a:ext cx="1638682" cy="14518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61" y="4177424"/>
            <a:ext cx="1638682" cy="1517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40682" y="2276546"/>
            <a:ext cx="5228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Futura Lt BT" panose="020B0402020204020303" pitchFamily="34" charset="0"/>
              </a:rPr>
              <a:t>Use Android App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40681" y="4551413"/>
            <a:ext cx="5228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Futura Lt BT" panose="020B0402020204020303" pitchFamily="34" charset="0"/>
              </a:rPr>
              <a:t>To Locate by GPS</a:t>
            </a:r>
          </a:p>
        </p:txBody>
      </p:sp>
    </p:spTree>
    <p:extLst>
      <p:ext uri="{BB962C8B-B14F-4D97-AF65-F5344CB8AC3E}">
        <p14:creationId xmlns:p14="http://schemas.microsoft.com/office/powerpoint/2010/main" val="417507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/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 User Role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2037974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924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/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 Functional Requirement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1139687" y="6088871"/>
            <a:ext cx="7421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Use case diagram</a:t>
            </a:r>
            <a:endParaRPr lang="en-US" dirty="0">
              <a:latin typeface="Futura Lt BT" panose="020B04020202040203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88" y="856473"/>
            <a:ext cx="4503862" cy="586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80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/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 Functional Requirement</a:t>
            </a:r>
          </a:p>
        </p:txBody>
      </p:sp>
      <p:pic>
        <p:nvPicPr>
          <p:cNvPr id="7" name="Picture 6" descr="E:\team-cp-14\Documents\Diagrams\VinhNT\Manage Cas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500" y="2106690"/>
            <a:ext cx="5484798" cy="41681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675861" y="1066299"/>
            <a:ext cx="74212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Manage case function for web are </a:t>
            </a:r>
            <a:r>
              <a:rPr lang="en-US" dirty="0">
                <a:latin typeface="Futura Lt BT" panose="020B0402020204020303"/>
                <a:cs typeface="Times New Roman" pitchFamily="18" charset="0"/>
              </a:rPr>
              <a:t>used by </a:t>
            </a:r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authorized user. </a:t>
            </a:r>
            <a:endParaRPr lang="en-US" dirty="0">
              <a:latin typeface="Futura Lt BT" panose="020B0402020204020303"/>
              <a:cs typeface="Times New Roman" pitchFamily="18" charset="0"/>
            </a:endParaRPr>
          </a:p>
          <a:p>
            <a:r>
              <a:rPr lang="en-US" dirty="0">
                <a:latin typeface="Futura Lt BT" panose="020B0402020204020303"/>
                <a:cs typeface="Times New Roman" pitchFamily="18" charset="0"/>
              </a:rPr>
              <a:t>Management </a:t>
            </a:r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case on </a:t>
            </a:r>
            <a:r>
              <a:rPr lang="en-US" dirty="0">
                <a:latin typeface="Futura Lt BT" panose="020B0402020204020303"/>
                <a:cs typeface="Times New Roman" pitchFamily="18" charset="0"/>
              </a:rPr>
              <a:t>Database: </a:t>
            </a:r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List, add new, search and manage case detail.</a:t>
            </a:r>
            <a:endParaRPr lang="en-US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151819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/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 Functional Requirement</a:t>
            </a:r>
          </a:p>
        </p:txBody>
      </p:sp>
      <p:pic>
        <p:nvPicPr>
          <p:cNvPr id="8" name="Picture 7" descr="D:\FPT\Capstone\Documents\Fix Use-case\UsecaseDiagram-fixed-16-4-2014\ManageCustom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983" y="1609281"/>
            <a:ext cx="5618921" cy="51401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932743" y="856473"/>
            <a:ext cx="74212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Manage customer function for web are </a:t>
            </a:r>
            <a:r>
              <a:rPr lang="en-US" dirty="0">
                <a:latin typeface="Futura Lt BT" panose="020B0402020204020303"/>
                <a:cs typeface="Times New Roman" pitchFamily="18" charset="0"/>
              </a:rPr>
              <a:t>used by </a:t>
            </a:r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Administrator user. </a:t>
            </a:r>
            <a:endParaRPr lang="en-US" dirty="0">
              <a:latin typeface="Futura Lt BT" panose="020B0402020204020303"/>
              <a:cs typeface="Times New Roman" pitchFamily="18" charset="0"/>
            </a:endParaRPr>
          </a:p>
          <a:p>
            <a:r>
              <a:rPr lang="en-US" dirty="0">
                <a:latin typeface="Futura Lt BT" panose="020B0402020204020303"/>
                <a:cs typeface="Times New Roman" pitchFamily="18" charset="0"/>
              </a:rPr>
              <a:t>Management customer </a:t>
            </a:r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on </a:t>
            </a:r>
            <a:r>
              <a:rPr lang="en-US" dirty="0">
                <a:latin typeface="Futura Lt BT" panose="020B0402020204020303"/>
                <a:cs typeface="Times New Roman" pitchFamily="18" charset="0"/>
              </a:rPr>
              <a:t>Database: </a:t>
            </a:r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List, view, add new, edit, delete and  search customer. </a:t>
            </a:r>
            <a:endParaRPr lang="en-US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33550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/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 Functional Requirement</a:t>
            </a:r>
          </a:p>
        </p:txBody>
      </p:sp>
      <p:pic>
        <p:nvPicPr>
          <p:cNvPr id="8" name="Picture 7" descr="E:\team-cp-14\Documents\Diagrams\SangNT\Staff\staff manag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40" y="1464371"/>
            <a:ext cx="7354956" cy="52279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4298796" y="856473"/>
            <a:ext cx="4699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Manage staff function for web are </a:t>
            </a:r>
            <a:r>
              <a:rPr lang="en-US" dirty="0">
                <a:latin typeface="Futura Lt BT" panose="020B0402020204020303"/>
                <a:cs typeface="Times New Roman" pitchFamily="18" charset="0"/>
              </a:rPr>
              <a:t>used by </a:t>
            </a:r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Administrator and super administrator. </a:t>
            </a:r>
            <a:endParaRPr lang="en-US" dirty="0">
              <a:latin typeface="Futura Lt BT" panose="020B0402020204020303"/>
              <a:cs typeface="Times New Roman" pitchFamily="18" charset="0"/>
            </a:endParaRPr>
          </a:p>
          <a:p>
            <a:r>
              <a:rPr lang="en-US" dirty="0">
                <a:latin typeface="Futura Lt BT" panose="020B0402020204020303"/>
                <a:cs typeface="Times New Roman" pitchFamily="18" charset="0"/>
              </a:rPr>
              <a:t>Management staff </a:t>
            </a:r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on </a:t>
            </a:r>
            <a:r>
              <a:rPr lang="en-US" dirty="0">
                <a:latin typeface="Futura Lt BT" panose="020B0402020204020303"/>
                <a:cs typeface="Times New Roman" pitchFamily="18" charset="0"/>
              </a:rPr>
              <a:t>Database: </a:t>
            </a:r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List, view, add new, edit, search and deactivate/active staff. </a:t>
            </a:r>
            <a:endParaRPr lang="en-US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239875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/>
              </a:rPr>
              <a:t>PROJECT /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/>
              </a:rPr>
              <a:t> Functional Requirement</a:t>
            </a:r>
          </a:p>
        </p:txBody>
      </p:sp>
      <p:pic>
        <p:nvPicPr>
          <p:cNvPr id="7" name="Picture 6" descr="D:\FPT\Capstone\Documents\Fix Use-case\UsecaseDiagram-fixed-16-4-2014\ManageServic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03" y="1099931"/>
            <a:ext cx="4902271" cy="51749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5897217" y="1346803"/>
            <a:ext cx="30123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Manage service function for web are </a:t>
            </a:r>
            <a:r>
              <a:rPr lang="en-US" dirty="0">
                <a:latin typeface="Futura Lt BT" panose="020B0402020204020303"/>
                <a:cs typeface="Times New Roman" pitchFamily="18" charset="0"/>
              </a:rPr>
              <a:t>used by </a:t>
            </a:r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Administrator. </a:t>
            </a:r>
            <a:endParaRPr lang="en-US" dirty="0">
              <a:latin typeface="Futura Lt BT" panose="020B0402020204020303"/>
              <a:cs typeface="Times New Roman" pitchFamily="18" charset="0"/>
            </a:endParaRPr>
          </a:p>
          <a:p>
            <a:r>
              <a:rPr lang="en-US" dirty="0">
                <a:latin typeface="Futura Lt BT" panose="020B0402020204020303"/>
                <a:cs typeface="Times New Roman" pitchFamily="18" charset="0"/>
              </a:rPr>
              <a:t>Management service </a:t>
            </a:r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on </a:t>
            </a:r>
            <a:r>
              <a:rPr lang="en-US" dirty="0">
                <a:latin typeface="Futura Lt BT" panose="020B0402020204020303"/>
                <a:cs typeface="Times New Roman" pitchFamily="18" charset="0"/>
              </a:rPr>
              <a:t>Database: </a:t>
            </a:r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List, view, add new, edit, delete and search service. </a:t>
            </a:r>
            <a:endParaRPr lang="en-US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300677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/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 Functional Requirement</a:t>
            </a: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62" y="2374852"/>
            <a:ext cx="6549888" cy="39429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46750" y="1094551"/>
            <a:ext cx="8297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Manage payment function for web are </a:t>
            </a:r>
            <a:r>
              <a:rPr lang="en-US" dirty="0">
                <a:latin typeface="Futura Lt BT" panose="020B0402020204020303"/>
                <a:cs typeface="Times New Roman" pitchFamily="18" charset="0"/>
              </a:rPr>
              <a:t>used by </a:t>
            </a:r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Authorized user. </a:t>
            </a:r>
            <a:endParaRPr lang="en-US" dirty="0">
              <a:latin typeface="Futura Lt BT" panose="020B0402020204020303"/>
              <a:cs typeface="Times New Roman" pitchFamily="18" charset="0"/>
            </a:endParaRPr>
          </a:p>
          <a:p>
            <a:r>
              <a:rPr lang="en-US" dirty="0">
                <a:latin typeface="Futura Lt BT" panose="020B0402020204020303"/>
                <a:cs typeface="Times New Roman" pitchFamily="18" charset="0"/>
              </a:rPr>
              <a:t>Management payment </a:t>
            </a:r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on </a:t>
            </a:r>
            <a:r>
              <a:rPr lang="en-US" dirty="0">
                <a:latin typeface="Futura Lt BT" panose="020B0402020204020303"/>
                <a:cs typeface="Times New Roman" pitchFamily="18" charset="0"/>
              </a:rPr>
              <a:t>Database: </a:t>
            </a:r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List, add new, edit, and delete payment. </a:t>
            </a:r>
            <a:endParaRPr lang="en-US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299474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/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 Functional Requirement</a:t>
            </a:r>
          </a:p>
        </p:txBody>
      </p:sp>
      <p:pic>
        <p:nvPicPr>
          <p:cNvPr id="7" name="Picture 6" descr="D:\FPT\Capstone\Documents\Diagrams\Statistic-Usecas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43" y="2241508"/>
            <a:ext cx="6727410" cy="425205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846750" y="1094551"/>
            <a:ext cx="8297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Manage statistic function for web are </a:t>
            </a:r>
            <a:r>
              <a:rPr lang="en-US" dirty="0">
                <a:latin typeface="Futura Lt BT" panose="020B0402020204020303"/>
                <a:cs typeface="Times New Roman" pitchFamily="18" charset="0"/>
              </a:rPr>
              <a:t>used by </a:t>
            </a:r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Administrator user. </a:t>
            </a:r>
            <a:endParaRPr lang="en-US" dirty="0">
              <a:latin typeface="Futura Lt BT" panose="020B0402020204020303"/>
              <a:cs typeface="Times New Roman" pitchFamily="18" charset="0"/>
            </a:endParaRPr>
          </a:p>
          <a:p>
            <a:r>
              <a:rPr lang="en-US" dirty="0">
                <a:latin typeface="Futura Lt BT" panose="020B0402020204020303"/>
                <a:cs typeface="Times New Roman" pitchFamily="18" charset="0"/>
              </a:rPr>
              <a:t>Management statistic </a:t>
            </a:r>
            <a:r>
              <a:rPr lang="en-US" dirty="0" smtClean="0">
                <a:latin typeface="Futura Lt BT" panose="020B0402020204020303"/>
                <a:cs typeface="Times New Roman" pitchFamily="18" charset="0"/>
              </a:rPr>
              <a:t>on Database: Office statistic, Staff and revenue statistic. </a:t>
            </a:r>
            <a:endParaRPr lang="en-US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122808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/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 Non- Functional Requirement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218823" y="1256506"/>
            <a:ext cx="1023001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Futura Lt BT" panose="020B0402020204020303"/>
              </a:rPr>
              <a:t>Reliability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Futura Lt BT" panose="020B0402020204020303"/>
              </a:rPr>
              <a:t>:</a:t>
            </a:r>
            <a:r>
              <a:rPr lang="en-US" dirty="0" smtClean="0">
                <a:latin typeface="Futura Lt BT" panose="020B0402020204020303"/>
              </a:rPr>
              <a:t> </a:t>
            </a:r>
          </a:p>
          <a:p>
            <a:r>
              <a:rPr lang="vi-VN" sz="1600" dirty="0" smtClean="0">
                <a:latin typeface="Futura Lt BT" panose="020B0402020204020303"/>
              </a:rPr>
              <a:t>The </a:t>
            </a:r>
            <a:r>
              <a:rPr lang="vi-VN" sz="1600" dirty="0" err="1">
                <a:latin typeface="Futura Lt BT" panose="020B0402020204020303"/>
              </a:rPr>
              <a:t>systems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with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high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reliability</a:t>
            </a:r>
            <a:r>
              <a:rPr lang="vi-VN" sz="1600" dirty="0">
                <a:latin typeface="Futura Lt BT" panose="020B0402020204020303"/>
              </a:rPr>
              <a:t>, can be </a:t>
            </a:r>
            <a:r>
              <a:rPr lang="vi-VN" sz="1600" dirty="0" err="1">
                <a:latin typeface="Futura Lt BT" panose="020B0402020204020303"/>
              </a:rPr>
              <a:t>used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like</a:t>
            </a:r>
            <a:r>
              <a:rPr lang="vi-VN" sz="1600" dirty="0">
                <a:latin typeface="Futura Lt BT" panose="020B0402020204020303"/>
              </a:rPr>
              <a:t> “</a:t>
            </a:r>
            <a:r>
              <a:rPr lang="vi-VN" sz="1600" dirty="0" err="1">
                <a:latin typeface="Futura Lt BT" panose="020B0402020204020303"/>
              </a:rPr>
              <a:t>always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on</a:t>
            </a:r>
            <a:r>
              <a:rPr lang="vi-VN" sz="1600" dirty="0">
                <a:latin typeface="Futura Lt BT" panose="020B0402020204020303"/>
              </a:rPr>
              <a:t>” </a:t>
            </a:r>
            <a:r>
              <a:rPr lang="vi-VN" sz="1600" dirty="0" err="1">
                <a:latin typeface="Futura Lt BT" panose="020B0402020204020303"/>
              </a:rPr>
              <a:t>system</a:t>
            </a:r>
            <a:r>
              <a:rPr lang="vi-VN" sz="1600" dirty="0">
                <a:latin typeface="Futura Lt BT" panose="020B0402020204020303"/>
              </a:rPr>
              <a:t>. </a:t>
            </a:r>
            <a:endParaRPr lang="en-US" sz="1600" dirty="0" smtClean="0">
              <a:latin typeface="Futura Lt BT" panose="020B0402020204020303"/>
            </a:endParaRPr>
          </a:p>
          <a:p>
            <a:r>
              <a:rPr lang="vi-VN" sz="1600" dirty="0" err="1" smtClean="0">
                <a:latin typeface="Futura Lt BT" panose="020B0402020204020303"/>
              </a:rPr>
              <a:t>However</a:t>
            </a:r>
            <a:r>
              <a:rPr lang="vi-VN" sz="1600" dirty="0">
                <a:latin typeface="Futura Lt BT" panose="020B0402020204020303"/>
              </a:rPr>
              <a:t>, </a:t>
            </a:r>
            <a:r>
              <a:rPr lang="vi-VN" sz="1600" dirty="0" err="1">
                <a:latin typeface="Futura Lt BT" panose="020B0402020204020303"/>
              </a:rPr>
              <a:t>if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exist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accident</a:t>
            </a:r>
            <a:r>
              <a:rPr lang="vi-VN" sz="1600" dirty="0">
                <a:latin typeface="Futura Lt BT" panose="020B0402020204020303"/>
              </a:rPr>
              <a:t>, </a:t>
            </a:r>
            <a:r>
              <a:rPr lang="vi-VN" sz="1600" dirty="0" err="1">
                <a:latin typeface="Futura Lt BT" panose="020B0402020204020303"/>
              </a:rPr>
              <a:t>it's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not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need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require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immediate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 smtClean="0">
                <a:latin typeface="Futura Lt BT" panose="020B0402020204020303"/>
              </a:rPr>
              <a:t>repair</a:t>
            </a:r>
            <a:r>
              <a:rPr lang="vi-VN" sz="1600" dirty="0" smtClean="0">
                <a:latin typeface="Futura Lt BT" panose="020B0402020204020303"/>
              </a:rPr>
              <a:t>.</a:t>
            </a:r>
            <a:r>
              <a:rPr lang="en-US" sz="1600" dirty="0">
                <a:latin typeface="Futura Lt BT" panose="020B0402020204020303"/>
              </a:rPr>
              <a:t> </a:t>
            </a:r>
            <a:r>
              <a:rPr lang="vi-VN" sz="1600" dirty="0" err="1" smtClean="0">
                <a:latin typeface="Futura Lt BT" panose="020B0402020204020303"/>
              </a:rPr>
              <a:t>All</a:t>
            </a:r>
            <a:r>
              <a:rPr lang="vi-VN" sz="1600" dirty="0" smtClean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information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smtClean="0">
                <a:latin typeface="Futura Lt BT" panose="020B0402020204020303"/>
              </a:rPr>
              <a:t>can </a:t>
            </a:r>
            <a:r>
              <a:rPr lang="vi-VN" sz="1600" dirty="0">
                <a:latin typeface="Futura Lt BT" panose="020B0402020204020303"/>
              </a:rPr>
              <a:t>be </a:t>
            </a:r>
            <a:r>
              <a:rPr lang="vi-VN" sz="1600" dirty="0" err="1">
                <a:latin typeface="Futura Lt BT" panose="020B0402020204020303"/>
              </a:rPr>
              <a:t>updated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later</a:t>
            </a:r>
            <a:r>
              <a:rPr lang="vi-VN" sz="1600" dirty="0">
                <a:latin typeface="Futura Lt BT" panose="020B0402020204020303"/>
              </a:rPr>
              <a:t>.</a:t>
            </a:r>
            <a:endParaRPr lang="en-US" sz="1600" dirty="0">
              <a:latin typeface="Futura Lt BT" panose="020B0402020204020303"/>
            </a:endParaRPr>
          </a:p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Futura Lt BT" panose="020B0402020204020303"/>
              </a:rPr>
              <a:t>Availability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Futura Lt BT" panose="020B0402020204020303"/>
              </a:rPr>
              <a:t>: </a:t>
            </a:r>
          </a:p>
          <a:p>
            <a:r>
              <a:rPr lang="vi-VN" sz="1600" dirty="0" smtClean="0">
                <a:latin typeface="Futura Lt BT" panose="020B0402020204020303"/>
              </a:rPr>
              <a:t>The </a:t>
            </a:r>
            <a:r>
              <a:rPr lang="vi-VN" sz="1600" dirty="0" err="1">
                <a:latin typeface="Futura Lt BT" panose="020B0402020204020303"/>
              </a:rPr>
              <a:t>system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always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responds</a:t>
            </a:r>
            <a:r>
              <a:rPr lang="vi-VN" sz="1600" dirty="0">
                <a:latin typeface="Futura Lt BT" panose="020B0402020204020303"/>
              </a:rPr>
              <a:t> to </a:t>
            </a:r>
            <a:r>
              <a:rPr lang="vi-VN" sz="1600" dirty="0" err="1">
                <a:latin typeface="Futura Lt BT" panose="020B0402020204020303"/>
              </a:rPr>
              <a:t>every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user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who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got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permission</a:t>
            </a:r>
            <a:r>
              <a:rPr lang="vi-VN" sz="1600" dirty="0">
                <a:latin typeface="Futura Lt BT" panose="020B0402020204020303"/>
              </a:rPr>
              <a:t>. </a:t>
            </a:r>
            <a:endParaRPr lang="en-US" sz="1600" dirty="0" smtClean="0">
              <a:latin typeface="Futura Lt BT" panose="020B0402020204020303"/>
            </a:endParaRPr>
          </a:p>
          <a:p>
            <a:r>
              <a:rPr lang="vi-VN" sz="1600" dirty="0" smtClean="0">
                <a:latin typeface="Futura Lt BT" panose="020B0402020204020303"/>
              </a:rPr>
              <a:t>The </a:t>
            </a:r>
            <a:r>
              <a:rPr lang="vi-VN" sz="1600" dirty="0" err="1">
                <a:latin typeface="Futura Lt BT" panose="020B0402020204020303"/>
              </a:rPr>
              <a:t>expected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downtime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for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maintenance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is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about</a:t>
            </a:r>
            <a:r>
              <a:rPr lang="vi-VN" sz="1600" dirty="0">
                <a:latin typeface="Futura Lt BT" panose="020B0402020204020303"/>
              </a:rPr>
              <a:t> 5 </a:t>
            </a:r>
            <a:r>
              <a:rPr lang="vi-VN" sz="1600" dirty="0" err="1">
                <a:latin typeface="Futura Lt BT" panose="020B0402020204020303"/>
              </a:rPr>
              <a:t>minutes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each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 smtClean="0">
                <a:latin typeface="Futura Lt BT" panose="020B0402020204020303"/>
              </a:rPr>
              <a:t>time</a:t>
            </a:r>
            <a:r>
              <a:rPr lang="en-US" sz="1600" dirty="0" smtClean="0">
                <a:latin typeface="Futura Lt BT" panose="020B0402020204020303"/>
              </a:rPr>
              <a:t>.</a:t>
            </a:r>
          </a:p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Futura Lt BT" panose="020B0402020204020303"/>
              </a:rPr>
              <a:t>Security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Futura Lt BT" panose="020B0402020204020303"/>
              </a:rPr>
              <a:t>:</a:t>
            </a:r>
          </a:p>
          <a:p>
            <a:r>
              <a:rPr lang="vi-VN" sz="1600" dirty="0" err="1">
                <a:latin typeface="Futura Lt BT" panose="020B0402020204020303"/>
              </a:rPr>
              <a:t>Users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must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login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for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using</a:t>
            </a:r>
            <a:r>
              <a:rPr lang="vi-VN" sz="1600" dirty="0">
                <a:latin typeface="Futura Lt BT" panose="020B0402020204020303"/>
              </a:rPr>
              <a:t> the </a:t>
            </a:r>
            <a:r>
              <a:rPr lang="vi-VN" sz="1600" dirty="0" err="1">
                <a:latin typeface="Futura Lt BT" panose="020B0402020204020303"/>
              </a:rPr>
              <a:t>system</a:t>
            </a:r>
            <a:r>
              <a:rPr lang="vi-VN" sz="1600" dirty="0">
                <a:latin typeface="Futura Lt BT" panose="020B0402020204020303"/>
              </a:rPr>
              <a:t>. </a:t>
            </a:r>
            <a:r>
              <a:rPr lang="vi-VN" sz="1600" dirty="0" smtClean="0">
                <a:latin typeface="Futura Lt BT" panose="020B0402020204020303"/>
              </a:rPr>
              <a:t>The </a:t>
            </a:r>
            <a:r>
              <a:rPr lang="vi-VN" sz="1600" dirty="0" err="1">
                <a:latin typeface="Futura Lt BT" panose="020B0402020204020303"/>
              </a:rPr>
              <a:t>user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passwords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are</a:t>
            </a:r>
            <a:r>
              <a:rPr lang="vi-VN" sz="1600" dirty="0">
                <a:latin typeface="Futura Lt BT" panose="020B0402020204020303"/>
              </a:rPr>
              <a:t> MD5 </a:t>
            </a:r>
            <a:r>
              <a:rPr lang="vi-VN" sz="1600" dirty="0" err="1">
                <a:latin typeface="Futura Lt BT" panose="020B0402020204020303"/>
              </a:rPr>
              <a:t>encrypted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before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being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put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 smtClean="0">
                <a:latin typeface="Futura Lt BT" panose="020B0402020204020303"/>
              </a:rPr>
              <a:t>into</a:t>
            </a:r>
            <a:endParaRPr lang="en-US" sz="1600" dirty="0" smtClean="0">
              <a:latin typeface="Futura Lt BT" panose="020B0402020204020303"/>
            </a:endParaRPr>
          </a:p>
          <a:p>
            <a:r>
              <a:rPr lang="en-US" sz="1600" dirty="0" smtClean="0">
                <a:latin typeface="Futura Lt BT" panose="020B0402020204020303"/>
              </a:rPr>
              <a:t>Database</a:t>
            </a:r>
            <a:r>
              <a:rPr lang="vi-VN" sz="1600" dirty="0" smtClean="0">
                <a:latin typeface="Futura Lt BT" panose="020B0402020204020303"/>
              </a:rPr>
              <a:t>. </a:t>
            </a:r>
            <a:r>
              <a:rPr lang="en-US" sz="1600" dirty="0">
                <a:latin typeface="Futura Lt BT" panose="020B0402020204020303"/>
              </a:rPr>
              <a:t>Staff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are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restricted</a:t>
            </a:r>
            <a:r>
              <a:rPr lang="vi-VN" sz="1600" dirty="0">
                <a:latin typeface="Futura Lt BT" panose="020B0402020204020303"/>
              </a:rPr>
              <a:t> to </a:t>
            </a:r>
            <a:r>
              <a:rPr lang="vi-VN" sz="1600" dirty="0" err="1">
                <a:latin typeface="Futura Lt BT" panose="020B0402020204020303"/>
              </a:rPr>
              <a:t>view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other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user’s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information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and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any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function</a:t>
            </a:r>
            <a:r>
              <a:rPr lang="vi-VN" sz="1600" dirty="0">
                <a:latin typeface="Futura Lt BT" panose="020B0402020204020303"/>
              </a:rPr>
              <a:t>. </a:t>
            </a:r>
            <a:r>
              <a:rPr lang="vi-VN" sz="1600" dirty="0" err="1" smtClean="0">
                <a:latin typeface="Futura Lt BT" panose="020B0402020204020303"/>
              </a:rPr>
              <a:t>Super</a:t>
            </a:r>
            <a:r>
              <a:rPr lang="vi-VN" sz="1600" dirty="0" smtClean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Administrator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 smtClean="0">
                <a:latin typeface="Futura Lt BT" panose="020B0402020204020303"/>
              </a:rPr>
              <a:t>has</a:t>
            </a:r>
            <a:endParaRPr lang="en-US" sz="1600" dirty="0" smtClean="0">
              <a:latin typeface="Futura Lt BT" panose="020B0402020204020303"/>
            </a:endParaRPr>
          </a:p>
          <a:p>
            <a:r>
              <a:rPr lang="vi-VN" sz="1600" dirty="0" err="1" smtClean="0">
                <a:latin typeface="Futura Lt BT" panose="020B0402020204020303"/>
              </a:rPr>
              <a:t>full</a:t>
            </a:r>
            <a:r>
              <a:rPr lang="vi-VN" sz="1600" dirty="0" smtClean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permission</a:t>
            </a:r>
            <a:r>
              <a:rPr lang="vi-VN" sz="1600" dirty="0">
                <a:latin typeface="Futura Lt BT" panose="020B0402020204020303"/>
              </a:rPr>
              <a:t> to </a:t>
            </a:r>
            <a:r>
              <a:rPr lang="vi-VN" sz="1600" dirty="0" err="1">
                <a:latin typeface="Futura Lt BT" panose="020B0402020204020303"/>
              </a:rPr>
              <a:t>use</a:t>
            </a:r>
            <a:r>
              <a:rPr lang="vi-VN" sz="1600" dirty="0">
                <a:latin typeface="Futura Lt BT" panose="020B0402020204020303"/>
              </a:rPr>
              <a:t> the </a:t>
            </a:r>
            <a:r>
              <a:rPr lang="vi-VN" sz="1600" dirty="0" err="1">
                <a:latin typeface="Futura Lt BT" panose="020B0402020204020303"/>
              </a:rPr>
              <a:t>system</a:t>
            </a:r>
            <a:r>
              <a:rPr lang="vi-VN" sz="1600" dirty="0">
                <a:latin typeface="Futura Lt BT" panose="020B0402020204020303"/>
              </a:rPr>
              <a:t>.</a:t>
            </a:r>
            <a:endParaRPr lang="en-US" sz="1600" dirty="0">
              <a:latin typeface="Futura Lt BT" panose="020B0402020204020303"/>
            </a:endParaRPr>
          </a:p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Futura Lt BT" panose="020B0402020204020303"/>
              </a:rPr>
              <a:t>Maintainability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Futura Lt BT" panose="020B0402020204020303"/>
              </a:rPr>
              <a:t>:</a:t>
            </a:r>
          </a:p>
          <a:p>
            <a:r>
              <a:rPr lang="vi-VN" sz="1600" dirty="0" err="1">
                <a:latin typeface="Futura Lt BT" panose="020B0402020204020303"/>
              </a:rPr>
              <a:t>Each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component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only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perform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specific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functions</a:t>
            </a:r>
            <a:r>
              <a:rPr lang="vi-VN" sz="1600" dirty="0">
                <a:latin typeface="Futura Lt BT" panose="020B0402020204020303"/>
              </a:rPr>
              <a:t> so the </a:t>
            </a:r>
            <a:r>
              <a:rPr lang="vi-VN" sz="1600" dirty="0" err="1">
                <a:latin typeface="Futura Lt BT" panose="020B0402020204020303"/>
              </a:rPr>
              <a:t>modification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of</a:t>
            </a:r>
            <a:r>
              <a:rPr lang="vi-VN" sz="1600" dirty="0">
                <a:latin typeface="Futura Lt BT" panose="020B0402020204020303"/>
              </a:rPr>
              <a:t> a </a:t>
            </a:r>
            <a:r>
              <a:rPr lang="vi-VN" sz="1600" dirty="0" err="1" smtClean="0">
                <a:latin typeface="Futura Lt BT" panose="020B0402020204020303"/>
              </a:rPr>
              <a:t>component</a:t>
            </a:r>
            <a:r>
              <a:rPr lang="vi-VN" sz="1600" dirty="0" smtClean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will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not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affect</a:t>
            </a:r>
            <a:r>
              <a:rPr lang="vi-VN" sz="1600" dirty="0">
                <a:latin typeface="Futura Lt BT" panose="020B0402020204020303"/>
              </a:rPr>
              <a:t> </a:t>
            </a:r>
            <a:endParaRPr lang="en-US" sz="1600" dirty="0" smtClean="0">
              <a:latin typeface="Futura Lt BT" panose="020B0402020204020303"/>
            </a:endParaRPr>
          </a:p>
          <a:p>
            <a:r>
              <a:rPr lang="vi-VN" sz="1600" dirty="0" err="1" smtClean="0">
                <a:latin typeface="Futura Lt BT" panose="020B0402020204020303"/>
              </a:rPr>
              <a:t>other</a:t>
            </a:r>
            <a:r>
              <a:rPr lang="vi-VN" sz="1600" dirty="0" smtClean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components</a:t>
            </a:r>
            <a:r>
              <a:rPr lang="vi-VN" sz="1600" dirty="0">
                <a:latin typeface="Futura Lt BT" panose="020B0402020204020303"/>
              </a:rPr>
              <a:t>.</a:t>
            </a:r>
            <a:endParaRPr lang="en-US" sz="1600" dirty="0">
              <a:latin typeface="Futura Lt BT" panose="020B0402020204020303"/>
            </a:endParaRPr>
          </a:p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Futura Lt BT" panose="020B0402020204020303"/>
              </a:rPr>
              <a:t>Portability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Futura Lt BT" panose="020B0402020204020303"/>
              </a:rPr>
              <a:t>:</a:t>
            </a:r>
          </a:p>
          <a:p>
            <a:r>
              <a:rPr lang="vi-VN" sz="1600" dirty="0">
                <a:latin typeface="Futura Lt BT" panose="020B0402020204020303"/>
              </a:rPr>
              <a:t>The </a:t>
            </a:r>
            <a:r>
              <a:rPr lang="vi-VN" sz="1600" dirty="0" err="1">
                <a:latin typeface="Futura Lt BT" panose="020B0402020204020303"/>
              </a:rPr>
              <a:t>system</a:t>
            </a:r>
            <a:r>
              <a:rPr lang="vi-VN" sz="1600" dirty="0">
                <a:latin typeface="Futura Lt BT" panose="020B0402020204020303"/>
              </a:rPr>
              <a:t> can be </a:t>
            </a:r>
            <a:r>
              <a:rPr lang="vi-VN" sz="1600" dirty="0" err="1">
                <a:latin typeface="Futura Lt BT" panose="020B0402020204020303"/>
              </a:rPr>
              <a:t>accessed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anywhere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with</a:t>
            </a:r>
            <a:r>
              <a:rPr lang="vi-VN" sz="1600" dirty="0">
                <a:latin typeface="Futura Lt BT" panose="020B0402020204020303"/>
              </a:rPr>
              <a:t> a </a:t>
            </a:r>
            <a:r>
              <a:rPr lang="vi-VN" sz="1600" dirty="0" err="1">
                <a:latin typeface="Futura Lt BT" panose="020B0402020204020303"/>
              </a:rPr>
              <a:t>web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browser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and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Internet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connection</a:t>
            </a:r>
            <a:r>
              <a:rPr lang="vi-VN" sz="1600" dirty="0" smtClean="0">
                <a:latin typeface="Futura Lt BT" panose="020B0402020204020303"/>
              </a:rPr>
              <a:t>.</a:t>
            </a:r>
            <a:endParaRPr lang="en-US" sz="1600" dirty="0" smtClean="0">
              <a:latin typeface="Futura Lt BT" panose="020B0402020204020303"/>
            </a:endParaRPr>
          </a:p>
          <a:p>
            <a:r>
              <a:rPr lang="vi-VN" sz="1600" dirty="0" smtClean="0">
                <a:latin typeface="Futura Lt BT" panose="020B0402020204020303"/>
              </a:rPr>
              <a:t> </a:t>
            </a:r>
            <a:r>
              <a:rPr lang="en-US" sz="1600" dirty="0">
                <a:latin typeface="Futura Lt BT" panose="020B0402020204020303"/>
              </a:rPr>
              <a:t>It can be run on any browser, but r</a:t>
            </a:r>
            <a:r>
              <a:rPr lang="vi-VN" sz="1600" dirty="0" err="1">
                <a:latin typeface="Futura Lt BT" panose="020B0402020204020303"/>
              </a:rPr>
              <a:t>ecommend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for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user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is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Mozilla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Firefox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with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highest</a:t>
            </a:r>
            <a:r>
              <a:rPr lang="vi-VN" sz="1600" dirty="0">
                <a:latin typeface="Futura Lt BT" panose="020B0402020204020303"/>
              </a:rPr>
              <a:t> </a:t>
            </a:r>
            <a:r>
              <a:rPr lang="vi-VN" sz="1600" dirty="0" err="1">
                <a:latin typeface="Futura Lt BT" panose="020B0402020204020303"/>
              </a:rPr>
              <a:t>version</a:t>
            </a:r>
            <a:r>
              <a:rPr lang="vi-VN" sz="1600" dirty="0">
                <a:latin typeface="Futura Lt BT" panose="020B0402020204020303"/>
              </a:rPr>
              <a:t>.</a:t>
            </a:r>
            <a:endParaRPr lang="en-US" sz="1600" dirty="0">
              <a:latin typeface="Futura Lt BT" panose="020B0402020204020303"/>
            </a:endParaRPr>
          </a:p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Futura Lt BT" panose="020B0402020204020303"/>
              </a:rPr>
              <a:t>Performance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Futura Lt BT" panose="020B0402020204020303"/>
              </a:rPr>
              <a:t>:</a:t>
            </a:r>
          </a:p>
          <a:p>
            <a:r>
              <a:rPr lang="en-US" sz="1600" dirty="0" smtClean="0">
                <a:latin typeface="Futura Lt BT" panose="020B0402020204020303"/>
              </a:rPr>
              <a:t>Time to response, time of processing. </a:t>
            </a:r>
            <a:endParaRPr lang="en-US" sz="1600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139714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42849"/>
              </p:ext>
            </p:extLst>
          </p:nvPr>
        </p:nvGraphicFramePr>
        <p:xfrm>
          <a:off x="0" y="0"/>
          <a:ext cx="9144000" cy="2299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" r:id="rId3" imgW="26006040" imgH="26006040" progId="">
                  <p:embed/>
                </p:oleObj>
              </mc:Choice>
              <mc:Fallback>
                <p:oleObj r:id="rId3" imgW="26006040" imgH="26006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2299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3680" y="1825625"/>
            <a:ext cx="3464702" cy="4351338"/>
          </a:xfrm>
        </p:spPr>
        <p:txBody>
          <a:bodyPr/>
          <a:lstStyle/>
          <a:p>
            <a:pPr marL="0" indent="0" algn="r">
              <a:buNone/>
            </a:pPr>
            <a:endParaRPr lang="en-US" dirty="0" smtClean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marL="0" indent="0" algn="r">
              <a:buNone/>
            </a:pPr>
            <a:r>
              <a:rPr lang="en-US" dirty="0" smtClean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SUPERVISOR:</a:t>
            </a:r>
          </a:p>
          <a:p>
            <a:pPr marL="0" indent="0" algn="r">
              <a:buNone/>
            </a:pPr>
            <a:r>
              <a:rPr lang="en-US" dirty="0" smtClean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TEAM MEMBERS:</a:t>
            </a:r>
          </a:p>
          <a:p>
            <a:pPr marL="0" indent="0" algn="r">
              <a:buNone/>
            </a:pPr>
            <a:endParaRPr lang="en-US" dirty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marL="0" indent="0" algn="r">
              <a:buNone/>
            </a:pPr>
            <a:endParaRPr lang="en-US" dirty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98382" y="1831328"/>
            <a:ext cx="5232258" cy="4825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latin typeface="Futura Lt BT" panose="020B04020202040203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Futura Lt BT" panose="020B0402020204020303" pitchFamily="34" charset="0"/>
              </a:rPr>
              <a:t>NGUYEN VAN SANG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Futura Lt BT" panose="020B0402020204020303" pitchFamily="34" charset="0"/>
              </a:rPr>
              <a:t>LE DUY HOANG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Futura Lt BT" panose="020B0402020204020303" pitchFamily="34" charset="0"/>
              </a:rPr>
              <a:t>DANG NGUYEN KHIEM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Futura Lt BT" panose="020B0402020204020303" pitchFamily="34" charset="0"/>
              </a:rPr>
              <a:t>TRAN ANH TUAN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Futura Lt BT" panose="020B0402020204020303" pitchFamily="34" charset="0"/>
              </a:rPr>
              <a:t>PHAM VAN DUY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Futura Lt BT" panose="020B0402020204020303" pitchFamily="34" charset="0"/>
              </a:rPr>
              <a:t>Core Flow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6029991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" y="248575"/>
            <a:ext cx="6845861" cy="61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1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2743" y="1908700"/>
            <a:ext cx="730573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dirty="0" smtClean="0">
                <a:solidFill>
                  <a:srgbClr val="0E51A1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LFMS</a:t>
            </a:r>
          </a:p>
          <a:p>
            <a:pPr algn="ctr"/>
            <a:r>
              <a:rPr lang="en-US" sz="4000" dirty="0" smtClean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Thank You !</a:t>
            </a:r>
            <a:endParaRPr lang="en-US" sz="4000" dirty="0">
              <a:latin typeface="Futura Lt BT" panose="020B0402020204020303" pitchFamily="34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51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186" y="1332464"/>
            <a:ext cx="5204310" cy="5036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CONTENTS</a:t>
            </a:r>
            <a:endParaRPr lang="en-US" sz="3600" dirty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67525"/>
            <a:ext cx="3195390" cy="30193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EB5F0D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01</a:t>
            </a:r>
            <a:r>
              <a:rPr lang="en-US" sz="2400" dirty="0" smtClean="0">
                <a:solidFill>
                  <a:srgbClr val="EB5F0D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REQUIREMENT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E51A2E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02</a:t>
            </a:r>
            <a:r>
              <a:rPr lang="en-US" sz="2400" dirty="0" smtClean="0">
                <a:solidFill>
                  <a:srgbClr val="E51A2E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PROBLEM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711E7D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03</a:t>
            </a:r>
            <a:r>
              <a:rPr lang="en-US" sz="2400" dirty="0" smtClean="0">
                <a:solidFill>
                  <a:srgbClr val="711E7D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SOLUTION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C1C600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04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PROJECT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E51A1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05</a:t>
            </a:r>
            <a:r>
              <a:rPr lang="en-US" sz="2400" dirty="0" smtClean="0">
                <a:solidFill>
                  <a:srgbClr val="0E51A1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CORE FLOW</a:t>
            </a:r>
            <a:endParaRPr lang="en-US" sz="2400" dirty="0">
              <a:solidFill>
                <a:srgbClr val="0E51A1"/>
              </a:solidFill>
              <a:latin typeface="Futura Lt BT" panose="020B0402020204020303" pitchFamily="34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315761">
            <a:off x="5440379" y="2173765"/>
            <a:ext cx="2837097" cy="1756057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41403"/>
              </a:avLst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EC5F0F"/>
                </a:solidFill>
                <a:latin typeface="Futura Lt BT" panose="020B0402020204020303" pitchFamily="34" charset="0"/>
              </a:rPr>
              <a:t>REQUIREMENT</a:t>
            </a:r>
          </a:p>
        </p:txBody>
      </p:sp>
      <p:sp>
        <p:nvSpPr>
          <p:cNvPr id="6" name="TextBox 5"/>
          <p:cNvSpPr txBox="1"/>
          <p:nvPr/>
        </p:nvSpPr>
        <p:spPr>
          <a:xfrm rot="6655819">
            <a:off x="6663702" y="3944372"/>
            <a:ext cx="1870333" cy="79784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805223"/>
              </a:avLst>
            </a:prstTxWarp>
            <a:spAutoFit/>
          </a:bodyPr>
          <a:lstStyle/>
          <a:p>
            <a:pPr algn="ctr"/>
            <a:r>
              <a:rPr lang="en-US" sz="2800" dirty="0" smtClean="0">
                <a:solidFill>
                  <a:srgbClr val="E51A2E"/>
                </a:solidFill>
                <a:latin typeface="Futura Lt BT" panose="020B0402020204020303" pitchFamily="34" charset="0"/>
              </a:rPr>
              <a:t>PROBLEM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9382" y="4945019"/>
            <a:ext cx="2115437" cy="81801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721E7C"/>
                </a:solidFill>
                <a:latin typeface="Futura Lt BT" panose="020B0402020204020303" pitchFamily="34" charset="0"/>
              </a:rPr>
              <a:t>SOLUTION</a:t>
            </a:r>
          </a:p>
        </p:txBody>
      </p:sp>
      <p:sp>
        <p:nvSpPr>
          <p:cNvPr id="8" name="TextBox 7"/>
          <p:cNvSpPr txBox="1"/>
          <p:nvPr/>
        </p:nvSpPr>
        <p:spPr>
          <a:xfrm rot="15144563">
            <a:off x="4030584" y="3752636"/>
            <a:ext cx="1863184" cy="919574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89858"/>
              </a:avLst>
            </a:prstTxWarp>
            <a:spAutoFit/>
          </a:bodyPr>
          <a:lstStyle/>
          <a:p>
            <a:pPr algn="ctr"/>
            <a:r>
              <a:rPr lang="en-US" sz="28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PROJECT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9296355">
            <a:off x="4324358" y="2278965"/>
            <a:ext cx="2275382" cy="93060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89858"/>
              </a:avLst>
            </a:prstTxWarp>
            <a:spAutoFit/>
          </a:bodyPr>
          <a:lstStyle/>
          <a:p>
            <a:r>
              <a:rPr lang="en-US" sz="2800" dirty="0" smtClean="0">
                <a:solidFill>
                  <a:srgbClr val="0E51A1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 CORE </a:t>
            </a:r>
            <a:r>
              <a:rPr lang="en-US" sz="2800" dirty="0">
                <a:solidFill>
                  <a:srgbClr val="0E51A1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FLOW</a:t>
            </a:r>
          </a:p>
        </p:txBody>
      </p:sp>
    </p:spTree>
    <p:extLst>
      <p:ext uri="{BB962C8B-B14F-4D97-AF65-F5344CB8AC3E}">
        <p14:creationId xmlns:p14="http://schemas.microsoft.com/office/powerpoint/2010/main" val="375276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1" y="248575"/>
            <a:ext cx="6845861" cy="6141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EB5F0D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REQUIREMENT</a:t>
            </a:r>
            <a:endParaRPr lang="en-US" sz="2400" dirty="0">
              <a:solidFill>
                <a:srgbClr val="EB5F0D"/>
              </a:solidFill>
              <a:latin typeface="Futura Lt BT" panose="020B04020202040203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43" y="4088099"/>
            <a:ext cx="1655938" cy="1662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528" y="4088099"/>
            <a:ext cx="2492783" cy="2492783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2588681" y="4919380"/>
            <a:ext cx="17393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93624" y="4471293"/>
            <a:ext cx="143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B5F0D"/>
                </a:solidFill>
                <a:latin typeface="Futura Lt BT" panose="020B0402020204020303" pitchFamily="34" charset="0"/>
              </a:rPr>
              <a:t>Manager of</a:t>
            </a:r>
            <a:endParaRPr lang="en-US" dirty="0">
              <a:solidFill>
                <a:srgbClr val="EB5F0D"/>
              </a:solidFill>
              <a:latin typeface="Futura Lt BT" panose="020B04020202040203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9742" y="1103449"/>
            <a:ext cx="7676479" cy="2218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algn="just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get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requirements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Thuan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Nguyen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Lawyer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Office" in Vinh Long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City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. The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majority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use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internal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systems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manage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Office,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Service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Staff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Management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Consulting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Contract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Reports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en-US" dirty="0">
              <a:latin typeface="Futura Lt BT" panose="020B04020202040203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Existing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solution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to go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actual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met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manager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law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office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Mr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Thuan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then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get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actual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requirements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vi-VN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Futura Lt BT" panose="020B0402020204020303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22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" y="248575"/>
            <a:ext cx="6845861" cy="6110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51A2E"/>
                </a:solidFill>
                <a:latin typeface="Futura Lt BT" panose="020B0402020204020303" pitchFamily="34" charset="0"/>
              </a:rPr>
              <a:t>PROBLEM / Current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43" y="1856528"/>
            <a:ext cx="7316066" cy="389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1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" y="248575"/>
            <a:ext cx="6845861" cy="6110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51A2E"/>
                </a:solidFill>
                <a:latin typeface="Futura Lt BT" panose="020B0402020204020303" pitchFamily="34" charset="0"/>
              </a:rPr>
              <a:t>PROBLEM / Current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43" y="1560343"/>
            <a:ext cx="603827" cy="8647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7334" y="1731129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Many errors </a:t>
            </a:r>
            <a:r>
              <a:rPr lang="en-US" sz="2800" dirty="0" smtClean="0">
                <a:latin typeface="Futura Lt BT" panose="020B0402020204020303" pitchFamily="34" charset="0"/>
              </a:rPr>
              <a:t>occur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41" y="2607095"/>
            <a:ext cx="603827" cy="6856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41" y="3608043"/>
            <a:ext cx="635303" cy="63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07335" y="2688323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Difficult </a:t>
            </a:r>
            <a:r>
              <a:rPr lang="en-US" sz="2800" dirty="0">
                <a:latin typeface="Futura Lt BT" panose="020B0402020204020303" pitchFamily="34" charset="0"/>
              </a:rPr>
              <a:t>to upgrade </a:t>
            </a:r>
            <a:r>
              <a:rPr lang="en-US" sz="2800" dirty="0" smtClean="0">
                <a:latin typeface="Futura Lt BT" panose="020B0402020204020303" pitchFamily="34" charset="0"/>
              </a:rPr>
              <a:t>or maintain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07335" y="3649109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Limit number </a:t>
            </a:r>
            <a:r>
              <a:rPr lang="en-US" sz="2800" dirty="0">
                <a:latin typeface="Futura Lt BT" panose="020B0402020204020303" pitchFamily="34" charset="0"/>
              </a:rPr>
              <a:t>of </a:t>
            </a:r>
            <a:r>
              <a:rPr lang="en-US" sz="2800" dirty="0" smtClean="0">
                <a:latin typeface="Futura Lt BT" panose="020B0402020204020303" pitchFamily="34" charset="0"/>
              </a:rPr>
              <a:t>devices can </a:t>
            </a:r>
            <a:r>
              <a:rPr lang="en-US" sz="2800" dirty="0">
                <a:latin typeface="Futura Lt BT" panose="020B0402020204020303" pitchFamily="34" charset="0"/>
              </a:rPr>
              <a:t>use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29" y="4240880"/>
            <a:ext cx="631899" cy="9706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07335" y="4609895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</a:t>
            </a:r>
            <a:r>
              <a:rPr lang="en-US" sz="2800" dirty="0" smtClean="0">
                <a:latin typeface="Futura Lt BT" panose="020B0402020204020303" pitchFamily="34" charset="0"/>
              </a:rPr>
              <a:t>anage only 1 office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29" y="5502128"/>
            <a:ext cx="660325" cy="6603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07335" y="5570681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</a:t>
            </a:r>
            <a:r>
              <a:rPr lang="en-US" sz="2800" dirty="0" smtClean="0">
                <a:latin typeface="Futura Lt BT" panose="020B0402020204020303" pitchFamily="34" charset="0"/>
              </a:rPr>
              <a:t>anage with only text information</a:t>
            </a:r>
            <a:endParaRPr lang="en-US" sz="2800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54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5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" y="248575"/>
            <a:ext cx="6845861" cy="617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11E7D"/>
                </a:solidFill>
                <a:latin typeface="Futura Lt BT" panose="020B0402020204020303" pitchFamily="34" charset="0"/>
              </a:rPr>
              <a:t>SOLUTION / LFMS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44" y="1598623"/>
            <a:ext cx="778818" cy="778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7667" y="1726422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Steady </a:t>
            </a:r>
            <a:r>
              <a:rPr lang="en-US" sz="2800" dirty="0">
                <a:latin typeface="Futura Lt BT" panose="020B0402020204020303" pitchFamily="34" charset="0"/>
              </a:rPr>
              <a:t>running</a:t>
            </a:r>
            <a:endParaRPr lang="en-US" sz="2800" dirty="0" smtClean="0">
              <a:latin typeface="Futura Lt BT" panose="020B04020202040203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43" y="2554940"/>
            <a:ext cx="778819" cy="7788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47667" y="2682739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Easy </a:t>
            </a:r>
            <a:r>
              <a:rPr lang="en-US" sz="2800" dirty="0">
                <a:latin typeface="Futura Lt BT" panose="020B0402020204020303" pitchFamily="34" charset="0"/>
              </a:rPr>
              <a:t>upgrade and maintenance</a:t>
            </a:r>
            <a:endParaRPr lang="en-US" sz="2800" dirty="0" smtClean="0">
              <a:latin typeface="Futura Lt BT" panose="020B04020202040203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43" y="3516373"/>
            <a:ext cx="778819" cy="7788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47667" y="3644172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Multiple devices can </a:t>
            </a:r>
            <a:r>
              <a:rPr lang="en-US" sz="2800" dirty="0">
                <a:latin typeface="Futura Lt BT" panose="020B0402020204020303" pitchFamily="34" charset="0"/>
              </a:rPr>
              <a:t>use at the same time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43" y="4472691"/>
            <a:ext cx="772819" cy="7728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47667" y="458833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Can </a:t>
            </a:r>
            <a:r>
              <a:rPr lang="en-US" sz="2800" dirty="0">
                <a:latin typeface="Futura Lt BT" panose="020B0402020204020303" pitchFamily="34" charset="0"/>
              </a:rPr>
              <a:t>be used for many types of office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43" y="5423009"/>
            <a:ext cx="772819" cy="7728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47667" y="554780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Manage multimedia data</a:t>
            </a:r>
            <a:endParaRPr lang="en-US" sz="2800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38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/ </a:t>
            </a:r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Tools and Techniques</a:t>
            </a:r>
          </a:p>
        </p:txBody>
      </p:sp>
      <p:pic>
        <p:nvPicPr>
          <p:cNvPr id="4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09" y="1830403"/>
            <a:ext cx="1967522" cy="152796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811" y="1713867"/>
            <a:ext cx="1638529" cy="1638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5" y="1836379"/>
            <a:ext cx="1516017" cy="1516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197" y="4925772"/>
            <a:ext cx="3545598" cy="992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443" y="4188095"/>
            <a:ext cx="2349291" cy="1475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61" y="4332303"/>
            <a:ext cx="1774861" cy="1331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91" y="3015256"/>
            <a:ext cx="1706732" cy="1706732"/>
          </a:xfrm>
          <a:prstGeom prst="rect">
            <a:avLst/>
          </a:prstGeom>
        </p:spPr>
      </p:pic>
      <p:pic>
        <p:nvPicPr>
          <p:cNvPr id="12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677520" y="1548406"/>
            <a:ext cx="22002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695" y="3015256"/>
            <a:ext cx="1596597" cy="159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/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 MVC Architectural </a:t>
            </a:r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Design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22592"/>
              </p:ext>
            </p:extLst>
          </p:nvPr>
        </p:nvGraphicFramePr>
        <p:xfrm>
          <a:off x="2015231" y="1648145"/>
          <a:ext cx="5055688" cy="4024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r:id="rId4" imgW="6348960" imgH="5053680" progId="">
                  <p:embed/>
                </p:oleObj>
              </mc:Choice>
              <mc:Fallback>
                <p:oleObj r:id="rId4" imgW="6348960" imgH="5053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15231" y="1648145"/>
                        <a:ext cx="5055688" cy="4024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470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801</TotalTime>
  <Words>601</Words>
  <Application>Microsoft Office PowerPoint</Application>
  <PresentationFormat>On-screen Show (4:3)</PresentationFormat>
  <Paragraphs>93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 Light</vt:lpstr>
      <vt:lpstr>Calibri</vt:lpstr>
      <vt:lpstr>Futura</vt:lpstr>
      <vt:lpstr>Futura Lt BT</vt:lpstr>
      <vt:lpstr>Times New Roman</vt:lpstr>
      <vt:lpstr>Office Theme</vt:lpstr>
      <vt:lpstr>WEBSITE OF LAW FIRM MANAGEMENT SYSTEM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LAW FIRM MANAGEMENT SYSTEM</dc:title>
  <dc:creator>Khiêm Tomi</dc:creator>
  <cp:lastModifiedBy>Khiêm Tomi</cp:lastModifiedBy>
  <cp:revision>162</cp:revision>
  <dcterms:created xsi:type="dcterms:W3CDTF">2014-04-16T04:01:22Z</dcterms:created>
  <dcterms:modified xsi:type="dcterms:W3CDTF">2014-10-07T16:43:23Z</dcterms:modified>
</cp:coreProperties>
</file>